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7" r:id="rId11"/>
    <p:sldId id="271" r:id="rId12"/>
    <p:sldId id="269" r:id="rId13"/>
    <p:sldId id="272" r:id="rId14"/>
    <p:sldId id="270" r:id="rId15"/>
    <p:sldId id="274" r:id="rId16"/>
  </p:sldIdLst>
  <p:sldSz cx="18288000" cy="10287000"/>
  <p:notesSz cx="6858000" cy="9144000"/>
  <p:embeddedFontLst>
    <p:embeddedFont>
      <p:font typeface="Arial Black" panose="020B0A04020102020204" pitchFamily="34" charset="0"/>
      <p:bold r:id="rId18"/>
    </p:embeddedFont>
    <p:embeddedFont>
      <p:font typeface="Inter SemiBold" panose="020B0604020202020204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Bahnschrift" panose="020B0502040204020203" pitchFamily="34" charset="0"/>
      <p:regular r:id="rId27"/>
      <p:bold r:id="rId28"/>
    </p:embeddedFont>
    <p:embeddedFont>
      <p:font typeface="Batang" panose="020B0604020202020204" charset="-127"/>
      <p:regular r:id="rId29"/>
    </p:embeddedFont>
    <p:embeddedFont>
      <p:font typeface="Aharoni" panose="020B0604020202020204" charset="-79"/>
      <p:bold r:id="rId30"/>
    </p:embeddedFont>
    <p:embeddedFont>
      <p:font typeface="BatangChe" panose="020B0604020202020204" charset="-127"/>
      <p:regular r:id="rId31"/>
    </p:embeddedFont>
    <p:embeddedFont>
      <p:font typeface="Inter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756" y="4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ableStyles" Target="tableStyle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21718026723932235"/>
          <c:y val="7.1594266912064358E-2"/>
          <c:w val="0.62144428537341923"/>
          <c:h val="0.71423572834645654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Total.Injured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No.Damage</c:v>
                </c:pt>
                <c:pt idx="1">
                  <c:v>Minor.Damage</c:v>
                </c:pt>
                <c:pt idx="2">
                  <c:v>Substantial</c:v>
                </c:pt>
                <c:pt idx="3">
                  <c:v>Destroyed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8</c:v>
                </c:pt>
                <c:pt idx="2">
                  <c:v>26</c:v>
                </c:pt>
                <c:pt idx="3">
                  <c:v>179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7F-4866-8E59-270E461AFDF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Total.Uninjured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No.Damage</c:v>
                </c:pt>
                <c:pt idx="1">
                  <c:v>Minor.Damage</c:v>
                </c:pt>
                <c:pt idx="2">
                  <c:v>Substantial</c:v>
                </c:pt>
                <c:pt idx="3">
                  <c:v>Destroyed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164</c:v>
                </c:pt>
                <c:pt idx="1">
                  <c:v>78</c:v>
                </c:pt>
                <c:pt idx="2">
                  <c:v>46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A7F-4866-8E59-270E461AFD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cylinder"/>
        <c:axId val="88109824"/>
        <c:axId val="88709376"/>
        <c:axId val="0"/>
      </c:bar3DChart>
      <c:catAx>
        <c:axId val="8810982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88709376"/>
        <c:crosses val="autoZero"/>
        <c:auto val="1"/>
        <c:lblAlgn val="ctr"/>
        <c:lblOffset val="100"/>
        <c:noMultiLvlLbl val="0"/>
      </c:catAx>
      <c:valAx>
        <c:axId val="8870937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8810982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7371063390485351"/>
          <c:y val="0.86574346942135638"/>
          <c:w val="0.22484514435695535"/>
          <c:h val="9.9547885732489225E-2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411359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195640"/>
            <a:ext cx="15544800" cy="22050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5829300"/>
            <a:ext cx="12801600" cy="26289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16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8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2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2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9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3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3091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748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17600" y="619125"/>
            <a:ext cx="8229600" cy="13165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8800" y="619125"/>
            <a:ext cx="24384000" cy="1316593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372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1243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26" y="6610352"/>
            <a:ext cx="15544800" cy="2043113"/>
          </a:xfrm>
        </p:spPr>
        <p:txBody>
          <a:bodyPr anchor="t"/>
          <a:lstStyle>
            <a:lvl1pPr algn="l">
              <a:defRPr sz="71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626" y="4360072"/>
            <a:ext cx="15544800" cy="2250281"/>
          </a:xfrm>
        </p:spPr>
        <p:txBody>
          <a:bodyPr anchor="b"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81641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32832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3pPr>
            <a:lvl4pPr marL="2449246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 marL="3265661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  <a:lvl6pPr marL="4082078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6pPr>
            <a:lvl7pPr marL="4898493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7pPr>
            <a:lvl8pPr marL="5714908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8pPr>
            <a:lvl9pPr marL="6531325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7939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0" y="3600450"/>
            <a:ext cx="16306800" cy="10184607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440400" y="3600450"/>
            <a:ext cx="16306800" cy="10184607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9308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11957"/>
            <a:ext cx="16459200" cy="17145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302671"/>
            <a:ext cx="8080376" cy="959643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415" indent="0">
              <a:buNone/>
              <a:defRPr sz="3600" b="1"/>
            </a:lvl2pPr>
            <a:lvl3pPr marL="1632832" indent="0">
              <a:buNone/>
              <a:defRPr sz="3200" b="1"/>
            </a:lvl3pPr>
            <a:lvl4pPr marL="2449246" indent="0">
              <a:buNone/>
              <a:defRPr sz="2900" b="1"/>
            </a:lvl4pPr>
            <a:lvl5pPr marL="3265661" indent="0">
              <a:buNone/>
              <a:defRPr sz="2900" b="1"/>
            </a:lvl5pPr>
            <a:lvl6pPr marL="4082078" indent="0">
              <a:buNone/>
              <a:defRPr sz="2900" b="1"/>
            </a:lvl6pPr>
            <a:lvl7pPr marL="4898493" indent="0">
              <a:buNone/>
              <a:defRPr sz="2900" b="1"/>
            </a:lvl7pPr>
            <a:lvl8pPr marL="5714908" indent="0">
              <a:buNone/>
              <a:defRPr sz="2900" b="1"/>
            </a:lvl8pPr>
            <a:lvl9pPr marL="6531325" indent="0">
              <a:buNone/>
              <a:defRPr sz="2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3262313"/>
            <a:ext cx="8080376" cy="5926932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90053" y="2302671"/>
            <a:ext cx="8083550" cy="959643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415" indent="0">
              <a:buNone/>
              <a:defRPr sz="3600" b="1"/>
            </a:lvl2pPr>
            <a:lvl3pPr marL="1632832" indent="0">
              <a:buNone/>
              <a:defRPr sz="3200" b="1"/>
            </a:lvl3pPr>
            <a:lvl4pPr marL="2449246" indent="0">
              <a:buNone/>
              <a:defRPr sz="2900" b="1"/>
            </a:lvl4pPr>
            <a:lvl5pPr marL="3265661" indent="0">
              <a:buNone/>
              <a:defRPr sz="2900" b="1"/>
            </a:lvl5pPr>
            <a:lvl6pPr marL="4082078" indent="0">
              <a:buNone/>
              <a:defRPr sz="2900" b="1"/>
            </a:lvl6pPr>
            <a:lvl7pPr marL="4898493" indent="0">
              <a:buNone/>
              <a:defRPr sz="2900" b="1"/>
            </a:lvl7pPr>
            <a:lvl8pPr marL="5714908" indent="0">
              <a:buNone/>
              <a:defRPr sz="2900" b="1"/>
            </a:lvl8pPr>
            <a:lvl9pPr marL="6531325" indent="0">
              <a:buNone/>
              <a:defRPr sz="2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90053" y="3262313"/>
            <a:ext cx="8083550" cy="5926932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24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34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90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3" y="409575"/>
            <a:ext cx="6016626" cy="1743075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0100" y="409577"/>
            <a:ext cx="10223500" cy="8779670"/>
          </a:xfrm>
        </p:spPr>
        <p:txBody>
          <a:bodyPr/>
          <a:lstStyle>
            <a:lvl1pPr>
              <a:defRPr sz="5700"/>
            </a:lvl1pPr>
            <a:lvl2pPr>
              <a:defRPr sz="5000"/>
            </a:lvl2pPr>
            <a:lvl3pPr>
              <a:defRPr sz="43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3" y="2152652"/>
            <a:ext cx="6016626" cy="7036595"/>
          </a:xfrm>
        </p:spPr>
        <p:txBody>
          <a:bodyPr/>
          <a:lstStyle>
            <a:lvl1pPr marL="0" indent="0">
              <a:buNone/>
              <a:defRPr sz="2500"/>
            </a:lvl1pPr>
            <a:lvl2pPr marL="816415" indent="0">
              <a:buNone/>
              <a:defRPr sz="2100"/>
            </a:lvl2pPr>
            <a:lvl3pPr marL="1632832" indent="0">
              <a:buNone/>
              <a:defRPr sz="1800"/>
            </a:lvl3pPr>
            <a:lvl4pPr marL="2449246" indent="0">
              <a:buNone/>
              <a:defRPr sz="1600"/>
            </a:lvl4pPr>
            <a:lvl5pPr marL="3265661" indent="0">
              <a:buNone/>
              <a:defRPr sz="1600"/>
            </a:lvl5pPr>
            <a:lvl6pPr marL="4082078" indent="0">
              <a:buNone/>
              <a:defRPr sz="1600"/>
            </a:lvl6pPr>
            <a:lvl7pPr marL="4898493" indent="0">
              <a:buNone/>
              <a:defRPr sz="1600"/>
            </a:lvl7pPr>
            <a:lvl8pPr marL="5714908" indent="0">
              <a:buNone/>
              <a:defRPr sz="1600"/>
            </a:lvl8pPr>
            <a:lvl9pPr marL="6531325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06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576" y="7200900"/>
            <a:ext cx="10972800" cy="850107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84576" y="919163"/>
            <a:ext cx="10972800" cy="6172200"/>
          </a:xfrm>
        </p:spPr>
        <p:txBody>
          <a:bodyPr/>
          <a:lstStyle>
            <a:lvl1pPr marL="0" indent="0">
              <a:buNone/>
              <a:defRPr sz="5700"/>
            </a:lvl1pPr>
            <a:lvl2pPr marL="816415" indent="0">
              <a:buNone/>
              <a:defRPr sz="5000"/>
            </a:lvl2pPr>
            <a:lvl3pPr marL="1632832" indent="0">
              <a:buNone/>
              <a:defRPr sz="4300"/>
            </a:lvl3pPr>
            <a:lvl4pPr marL="2449246" indent="0">
              <a:buNone/>
              <a:defRPr sz="3600"/>
            </a:lvl4pPr>
            <a:lvl5pPr marL="3265661" indent="0">
              <a:buNone/>
              <a:defRPr sz="3600"/>
            </a:lvl5pPr>
            <a:lvl6pPr marL="4082078" indent="0">
              <a:buNone/>
              <a:defRPr sz="3600"/>
            </a:lvl6pPr>
            <a:lvl7pPr marL="4898493" indent="0">
              <a:buNone/>
              <a:defRPr sz="3600"/>
            </a:lvl7pPr>
            <a:lvl8pPr marL="5714908" indent="0">
              <a:buNone/>
              <a:defRPr sz="3600"/>
            </a:lvl8pPr>
            <a:lvl9pPr marL="6531325" indent="0">
              <a:buNone/>
              <a:defRPr sz="3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4576" y="8051007"/>
            <a:ext cx="10972800" cy="1207293"/>
          </a:xfrm>
        </p:spPr>
        <p:txBody>
          <a:bodyPr/>
          <a:lstStyle>
            <a:lvl1pPr marL="0" indent="0">
              <a:buNone/>
              <a:defRPr sz="2500"/>
            </a:lvl1pPr>
            <a:lvl2pPr marL="816415" indent="0">
              <a:buNone/>
              <a:defRPr sz="2100"/>
            </a:lvl2pPr>
            <a:lvl3pPr marL="1632832" indent="0">
              <a:buNone/>
              <a:defRPr sz="1800"/>
            </a:lvl3pPr>
            <a:lvl4pPr marL="2449246" indent="0">
              <a:buNone/>
              <a:defRPr sz="1600"/>
            </a:lvl4pPr>
            <a:lvl5pPr marL="3265661" indent="0">
              <a:buNone/>
              <a:defRPr sz="1600"/>
            </a:lvl5pPr>
            <a:lvl6pPr marL="4082078" indent="0">
              <a:buNone/>
              <a:defRPr sz="1600"/>
            </a:lvl6pPr>
            <a:lvl7pPr marL="4898493" indent="0">
              <a:buNone/>
              <a:defRPr sz="1600"/>
            </a:lvl7pPr>
            <a:lvl8pPr marL="5714908" indent="0">
              <a:buNone/>
              <a:defRPr sz="1600"/>
            </a:lvl8pPr>
            <a:lvl9pPr marL="6531325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90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411957"/>
            <a:ext cx="16459200" cy="1714500"/>
          </a:xfrm>
          <a:prstGeom prst="rect">
            <a:avLst/>
          </a:prstGeom>
        </p:spPr>
        <p:txBody>
          <a:bodyPr vert="horz" lIns="163283" tIns="81642" rIns="163283" bIns="8164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00302"/>
            <a:ext cx="16459200" cy="6788945"/>
          </a:xfrm>
          <a:prstGeom prst="rect">
            <a:avLst/>
          </a:prstGeom>
        </p:spPr>
        <p:txBody>
          <a:bodyPr vert="horz" lIns="163283" tIns="81642" rIns="163283" bIns="8164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" y="9534527"/>
            <a:ext cx="4267200" cy="547688"/>
          </a:xfrm>
          <a:prstGeom prst="rect">
            <a:avLst/>
          </a:prstGeom>
        </p:spPr>
        <p:txBody>
          <a:bodyPr vert="horz" lIns="163283" tIns="81642" rIns="163283" bIns="81642" rtlCol="0" anchor="ctr"/>
          <a:lstStyle>
            <a:lvl1pPr algn="l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9534527"/>
            <a:ext cx="5791200" cy="547688"/>
          </a:xfrm>
          <a:prstGeom prst="rect">
            <a:avLst/>
          </a:prstGeom>
        </p:spPr>
        <p:txBody>
          <a:bodyPr vert="horz" lIns="163283" tIns="81642" rIns="163283" bIns="81642" rtlCol="0" anchor="ctr"/>
          <a:lstStyle>
            <a:lvl1pPr algn="ct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06400" y="9534527"/>
            <a:ext cx="4267200" cy="547688"/>
          </a:xfrm>
          <a:prstGeom prst="rect">
            <a:avLst/>
          </a:prstGeom>
        </p:spPr>
        <p:txBody>
          <a:bodyPr vert="horz" lIns="163283" tIns="81642" rIns="163283" bIns="81642" rtlCol="0" anchor="ctr"/>
          <a:lstStyle>
            <a:lvl1pPr algn="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43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ctr" defTabSz="1632832" rtl="0" eaLnBrk="1" latinLnBrk="0" hangingPunct="1">
        <a:spcBef>
          <a:spcPct val="0"/>
        </a:spcBef>
        <a:buNone/>
        <a:defRPr sz="7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12313" indent="-612313" algn="l" defTabSz="1632832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326675" indent="-510260" algn="l" defTabSz="1632832" rtl="0" eaLnBrk="1" latinLnBrk="0" hangingPunct="1">
        <a:spcBef>
          <a:spcPct val="20000"/>
        </a:spcBef>
        <a:buFont typeface="Arial" pitchFamily="34" charset="0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2pPr>
      <a:lvl3pPr marL="2041039" indent="-408207" algn="l" defTabSz="1632832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454" indent="-408207" algn="l" defTabSz="1632832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869" indent="-408207" algn="l" defTabSz="1632832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286" indent="-408207" algn="l" defTabSz="163283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700" indent="-408207" algn="l" defTabSz="163283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3115" indent="-408207" algn="l" defTabSz="163283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532" indent="-408207" algn="l" defTabSz="163283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83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415" algn="l" defTabSz="163283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832" algn="l" defTabSz="163283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246" algn="l" defTabSz="163283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661" algn="l" defTabSz="163283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2078" algn="l" defTabSz="163283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493" algn="l" defTabSz="163283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908" algn="l" defTabSz="163283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325" algn="l" defTabSz="163283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05823"/>
            <a:ext cx="18288000" cy="658118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3"/>
          <p:cNvSpPr txBox="1"/>
          <p:nvPr/>
        </p:nvSpPr>
        <p:spPr>
          <a:xfrm>
            <a:off x="1028699" y="792475"/>
            <a:ext cx="12200849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u="sng" dirty="0" smtClean="0">
                <a:latin typeface="Batang" pitchFamily="18" charset="-127"/>
                <a:ea typeface="Batang" pitchFamily="18" charset="-127"/>
                <a:cs typeface="Inter"/>
                <a:sym typeface="Inter"/>
              </a:rPr>
              <a:t>COMPREHENSIVE ANALYSIS OF THE </a:t>
            </a:r>
            <a:r>
              <a:rPr lang="en-US" sz="8000" b="1" dirty="0" smtClean="0">
                <a:latin typeface="Batang" pitchFamily="18" charset="-127"/>
                <a:ea typeface="Batang" pitchFamily="18" charset="-127"/>
                <a:cs typeface="Inter"/>
                <a:sym typeface="Inter"/>
              </a:rPr>
              <a:t>AVIATION INDUSTRY</a:t>
            </a:r>
            <a:endParaRPr lang="en-US" sz="8000" b="1" i="0" strike="noStrike" cap="none" dirty="0" smtClean="0">
              <a:solidFill>
                <a:srgbClr val="000000"/>
              </a:solidFill>
              <a:latin typeface="Batang" pitchFamily="18" charset="-127"/>
              <a:ea typeface="Batang" pitchFamily="18" charset="-127"/>
              <a:cs typeface="Inter"/>
              <a:sym typeface="Inter"/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13229549" y="767402"/>
            <a:ext cx="4029751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latin typeface="Arial" pitchFamily="34" charset="0"/>
                <a:ea typeface="Batang" pitchFamily="18" charset="-127"/>
                <a:cs typeface="Arial" pitchFamily="34" charset="0"/>
              </a:rPr>
              <a:t>A look into the airplane private and commercial industry to gain insights on the best approach to implement an entry into the industry</a:t>
            </a:r>
            <a:r>
              <a:rPr lang="en-US" sz="2400" dirty="0" smtClean="0">
                <a:latin typeface="Batang" pitchFamily="18" charset="-127"/>
                <a:ea typeface="Batang" pitchFamily="18" charset="-127"/>
                <a:cs typeface="Arial" pitchFamily="34" charset="0"/>
              </a:rPr>
              <a:t>.</a:t>
            </a:r>
            <a:endParaRPr sz="2400" dirty="0">
              <a:latin typeface="Batang" pitchFamily="18" charset="-127"/>
              <a:ea typeface="Batang" pitchFamily="18" charset="-127"/>
              <a:cs typeface="Arial" pitchFamily="34" charset="0"/>
            </a:endParaRPr>
          </a:p>
        </p:txBody>
      </p:sp>
      <p:sp>
        <p:nvSpPr>
          <p:cNvPr id="136" name="Google Shape;136;p13"/>
          <p:cNvSpPr txBox="1"/>
          <p:nvPr/>
        </p:nvSpPr>
        <p:spPr>
          <a:xfrm>
            <a:off x="14415247" y="3138825"/>
            <a:ext cx="2844053" cy="246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dirty="0" smtClean="0">
                <a:latin typeface="Inter"/>
                <a:ea typeface="Inter"/>
                <a:cs typeface="Inter"/>
                <a:sym typeface="Inter"/>
              </a:rPr>
              <a:t>September 25</a:t>
            </a:r>
            <a:r>
              <a:rPr lang="en-US" sz="1599" b="0" i="0" u="none" strike="noStrike" cap="none" dirty="0" smtClean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, </a:t>
            </a:r>
            <a:r>
              <a:rPr lang="en-US" sz="1599" b="0" i="0" u="none" strike="noStrike" cap="none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2024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0"/>
            <a:ext cx="16230600" cy="8101547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24"/>
          <p:cNvSpPr txBox="1"/>
          <p:nvPr/>
        </p:nvSpPr>
        <p:spPr>
          <a:xfrm>
            <a:off x="1028700" y="6120937"/>
            <a:ext cx="16230600" cy="17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400" b="1" i="0" u="none" strike="noStrike" cap="none" dirty="0" smtClean="0">
                <a:solidFill>
                  <a:srgbClr val="000000"/>
                </a:solidFill>
                <a:latin typeface="Batang" panose="020B0604020202020204" charset="-127"/>
                <a:ea typeface="Batang" panose="020B0604020202020204" charset="-127"/>
                <a:cs typeface="Inter"/>
                <a:sym typeface="Inter"/>
              </a:rPr>
              <a:t>Conclusion</a:t>
            </a:r>
            <a:endParaRPr b="1" dirty="0">
              <a:latin typeface="Batang" panose="020B0604020202020204" charset="-127"/>
              <a:ea typeface="Batang" panose="020B060402020202020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343400" y="8562109"/>
            <a:ext cx="98090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  <a:latin typeface="Batang" panose="020B0604020202020204" charset="-127"/>
                <a:ea typeface="Batang" panose="020B0604020202020204" charset="-127"/>
              </a:rPr>
              <a:t>with Recommendations</a:t>
            </a:r>
            <a:endParaRPr lang="en-US" sz="4400" dirty="0">
              <a:solidFill>
                <a:schemeClr val="bg1"/>
              </a:solidFill>
              <a:latin typeface="Batang" panose="020B0604020202020204" charset="-127"/>
              <a:ea typeface="Batang" panose="020B0604020202020204" charset="-127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8"/>
          <p:cNvSpPr txBox="1"/>
          <p:nvPr/>
        </p:nvSpPr>
        <p:spPr>
          <a:xfrm>
            <a:off x="6408558" y="2415621"/>
            <a:ext cx="5459400" cy="25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69" b="1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/>
          </a:p>
        </p:txBody>
      </p:sp>
      <p:sp>
        <p:nvSpPr>
          <p:cNvPr id="409" name="Google Shape;409;p28"/>
          <p:cNvSpPr txBox="1"/>
          <p:nvPr/>
        </p:nvSpPr>
        <p:spPr>
          <a:xfrm>
            <a:off x="4945465" y="3799017"/>
            <a:ext cx="8397000" cy="265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 smtClean="0">
                <a:solidFill>
                  <a:srgbClr val="FFFFFF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 is a tool for enhancing intuition</a:t>
            </a:r>
            <a:endParaRPr dirty="0"/>
          </a:p>
        </p:txBody>
      </p:sp>
      <p:sp>
        <p:nvSpPr>
          <p:cNvPr id="410" name="Google Shape;410;p28"/>
          <p:cNvSpPr txBox="1"/>
          <p:nvPr/>
        </p:nvSpPr>
        <p:spPr>
          <a:xfrm>
            <a:off x="2741618" y="6901113"/>
            <a:ext cx="12804900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— </a:t>
            </a:r>
            <a:r>
              <a:rPr lang="en-US" sz="1800" b="0" i="0" u="none" strike="noStrike" cap="none" dirty="0" smtClean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Hilary Mason, Data-scientist</a:t>
            </a:r>
            <a:endParaRPr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409845"/>
            <a:ext cx="18288000" cy="4875609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26"/>
          <p:cNvSpPr/>
          <p:nvPr/>
        </p:nvSpPr>
        <p:spPr>
          <a:xfrm>
            <a:off x="1104687" y="3032272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6"/>
          <p:cNvCxnSpPr/>
          <p:nvPr/>
        </p:nvCxnSpPr>
        <p:spPr>
          <a:xfrm rot="10800000" flipH="1">
            <a:off x="1306327" y="3115257"/>
            <a:ext cx="4088044" cy="17406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0" name="Google Shape;370;p26"/>
          <p:cNvCxnSpPr/>
          <p:nvPr/>
        </p:nvCxnSpPr>
        <p:spPr>
          <a:xfrm>
            <a:off x="5596012" y="3114828"/>
            <a:ext cx="4085788" cy="429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1" name="Google Shape;371;p26"/>
          <p:cNvCxnSpPr/>
          <p:nvPr/>
        </p:nvCxnSpPr>
        <p:spPr>
          <a:xfrm rot="10800000" flipH="1">
            <a:off x="9883441" y="3108434"/>
            <a:ext cx="4010934" cy="6656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2" name="Google Shape;372;p26"/>
          <p:cNvCxnSpPr/>
          <p:nvPr/>
        </p:nvCxnSpPr>
        <p:spPr>
          <a:xfrm>
            <a:off x="13522510" y="3108116"/>
            <a:ext cx="373679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3" name="Google Shape;373;p26"/>
          <p:cNvSpPr/>
          <p:nvPr/>
        </p:nvSpPr>
        <p:spPr>
          <a:xfrm>
            <a:off x="5394371" y="3014007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26"/>
          <p:cNvSpPr/>
          <p:nvPr/>
        </p:nvSpPr>
        <p:spPr>
          <a:xfrm>
            <a:off x="9681800" y="3014436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6"/>
          <p:cNvSpPr/>
          <p:nvPr/>
        </p:nvSpPr>
        <p:spPr>
          <a:xfrm>
            <a:off x="13793555" y="3014007"/>
            <a:ext cx="201641" cy="201641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6"/>
          <p:cNvSpPr txBox="1"/>
          <p:nvPr/>
        </p:nvSpPr>
        <p:spPr>
          <a:xfrm>
            <a:off x="1028700" y="1114425"/>
            <a:ext cx="162306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 dirty="0" smtClean="0">
                <a:solidFill>
                  <a:srgbClr val="000000"/>
                </a:solidFill>
                <a:latin typeface="Batang" panose="020B0604020202020204" charset="-127"/>
                <a:ea typeface="Batang" panose="020B0604020202020204" charset="-127"/>
                <a:cs typeface="Inter SemiBold"/>
                <a:sym typeface="Inter SemiBold"/>
              </a:rPr>
              <a:t>Recommendations</a:t>
            </a:r>
            <a:endParaRPr sz="6000" b="1" dirty="0">
              <a:latin typeface="Batang" panose="020B0604020202020204" charset="-127"/>
              <a:ea typeface="Batang" panose="020B0604020202020204" charset="-127"/>
            </a:endParaRPr>
          </a:p>
        </p:txBody>
      </p:sp>
      <p:sp>
        <p:nvSpPr>
          <p:cNvPr id="377" name="Google Shape;377;p26"/>
          <p:cNvSpPr txBox="1"/>
          <p:nvPr/>
        </p:nvSpPr>
        <p:spPr>
          <a:xfrm>
            <a:off x="1028700" y="3578974"/>
            <a:ext cx="3364925" cy="559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 dirty="0" smtClean="0">
                <a:latin typeface="Inter"/>
                <a:ea typeface="Inter"/>
                <a:sym typeface="Inter"/>
              </a:rPr>
              <a:t>Make</a:t>
            </a:r>
            <a:endParaRPr dirty="0"/>
          </a:p>
        </p:txBody>
      </p:sp>
      <p:sp>
        <p:nvSpPr>
          <p:cNvPr id="379" name="Google Shape;379;p26"/>
          <p:cNvSpPr txBox="1"/>
          <p:nvPr/>
        </p:nvSpPr>
        <p:spPr>
          <a:xfrm>
            <a:off x="5317258" y="3578974"/>
            <a:ext cx="3364925" cy="559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 i="0" u="none" strike="noStrike" cap="none" dirty="0" smtClean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Type of Engine</a:t>
            </a:r>
            <a:endParaRPr dirty="0"/>
          </a:p>
        </p:txBody>
      </p:sp>
      <p:sp>
        <p:nvSpPr>
          <p:cNvPr id="381" name="Google Shape;381;p26"/>
          <p:cNvSpPr txBox="1"/>
          <p:nvPr/>
        </p:nvSpPr>
        <p:spPr>
          <a:xfrm>
            <a:off x="13894375" y="3578974"/>
            <a:ext cx="3364925" cy="559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 dirty="0" smtClean="0">
                <a:latin typeface="Inter"/>
                <a:ea typeface="Inter"/>
                <a:sym typeface="Inter"/>
              </a:rPr>
              <a:t>Amateur </a:t>
            </a:r>
            <a:r>
              <a:rPr lang="en-US" sz="2799" b="1" dirty="0" err="1" smtClean="0">
                <a:latin typeface="Inter"/>
                <a:ea typeface="Inter"/>
                <a:sym typeface="Inter"/>
              </a:rPr>
              <a:t>Biult</a:t>
            </a:r>
            <a:endParaRPr dirty="0"/>
          </a:p>
        </p:txBody>
      </p:sp>
      <p:sp>
        <p:nvSpPr>
          <p:cNvPr id="383" name="Google Shape;383;p26"/>
          <p:cNvSpPr txBox="1"/>
          <p:nvPr/>
        </p:nvSpPr>
        <p:spPr>
          <a:xfrm>
            <a:off x="9605817" y="3578974"/>
            <a:ext cx="3364925" cy="559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 dirty="0" smtClean="0">
                <a:latin typeface="Inter"/>
                <a:ea typeface="Inter"/>
                <a:sym typeface="Inter"/>
              </a:rPr>
              <a:t>Number of Engines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1104687" y="4138935"/>
            <a:ext cx="25529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Boeing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Airbus</a:t>
            </a:r>
            <a:endParaRPr lang="en-US" sz="2800" dirty="0"/>
          </a:p>
        </p:txBody>
      </p:sp>
      <p:sp>
        <p:nvSpPr>
          <p:cNvPr id="28" name="TextBox 27"/>
          <p:cNvSpPr txBox="1"/>
          <p:nvPr/>
        </p:nvSpPr>
        <p:spPr>
          <a:xfrm>
            <a:off x="9681800" y="4211005"/>
            <a:ext cx="2552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314631" y="4211005"/>
            <a:ext cx="2552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Reciprocating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Turbo prop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4706387" y="4317404"/>
            <a:ext cx="2552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Bahnschrift" panose="020B0502040204020203" pitchFamily="34" charset="0"/>
                <a:cs typeface="Aharoni" panose="020B0604020202020204" charset="-79"/>
              </a:rPr>
              <a:t>NO</a:t>
            </a:r>
            <a:endParaRPr lang="en-US" sz="3200" dirty="0">
              <a:latin typeface="Bahnschrift" panose="020B0502040204020203" pitchFamily="34" charset="0"/>
              <a:cs typeface="Aharoni" panose="020B0604020202020204" charset="-79"/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5663368"/>
            <a:ext cx="16230600" cy="4041807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29"/>
          <p:cNvSpPr txBox="1"/>
          <p:nvPr/>
        </p:nvSpPr>
        <p:spPr>
          <a:xfrm>
            <a:off x="1174173" y="1675350"/>
            <a:ext cx="9210000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 dirty="0" smtClean="0">
                <a:solidFill>
                  <a:srgbClr val="000000"/>
                </a:solidFill>
                <a:latin typeface="Batang" panose="020B0604020202020204" charset="-127"/>
                <a:ea typeface="Batang" panose="020B0604020202020204" charset="-127"/>
                <a:cs typeface="Inter SemiBold"/>
                <a:sym typeface="Inter SemiBold"/>
              </a:rPr>
              <a:t>Contacts</a:t>
            </a:r>
            <a:endParaRPr sz="5400" b="1" dirty="0">
              <a:latin typeface="Batang" panose="020B0604020202020204" charset="-127"/>
              <a:ea typeface="Batang" panose="020B0604020202020204" charset="-127"/>
            </a:endParaRPr>
          </a:p>
        </p:txBody>
      </p:sp>
      <p:sp>
        <p:nvSpPr>
          <p:cNvPr id="424" name="Google Shape;424;p29"/>
          <p:cNvSpPr txBox="1"/>
          <p:nvPr/>
        </p:nvSpPr>
        <p:spPr>
          <a:xfrm>
            <a:off x="8302337" y="1550648"/>
            <a:ext cx="5579908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smtClean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Nairobi, Kenya</a:t>
            </a:r>
            <a:endParaRPr sz="2000" dirty="0"/>
          </a:p>
        </p:txBody>
      </p:sp>
      <p:sp>
        <p:nvSpPr>
          <p:cNvPr id="425" name="Google Shape;425;p29"/>
          <p:cNvSpPr txBox="1"/>
          <p:nvPr/>
        </p:nvSpPr>
        <p:spPr>
          <a:xfrm>
            <a:off x="8302337" y="2026903"/>
            <a:ext cx="5579908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latin typeface="Inter"/>
                <a:ea typeface="Inter"/>
                <a:sym typeface="Inter"/>
              </a:rPr>
              <a:t>+254 700 520 102</a:t>
            </a:r>
            <a:endParaRPr sz="2000" dirty="0"/>
          </a:p>
        </p:txBody>
      </p:sp>
      <p:sp>
        <p:nvSpPr>
          <p:cNvPr id="427" name="Google Shape;427;p29"/>
          <p:cNvSpPr txBox="1"/>
          <p:nvPr/>
        </p:nvSpPr>
        <p:spPr>
          <a:xfrm>
            <a:off x="8302337" y="3526241"/>
            <a:ext cx="5579908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 smtClean="0">
                <a:latin typeface="Inter" panose="020B0604020202020204" charset="0"/>
                <a:ea typeface="Inter" panose="020B0604020202020204" charset="0"/>
              </a:rPr>
              <a:t>Linkedin</a:t>
            </a:r>
            <a:r>
              <a:rPr lang="en-US" sz="2000" dirty="0" smtClean="0">
                <a:latin typeface="Inter" panose="020B0604020202020204" charset="0"/>
                <a:ea typeface="Inter" panose="020B0604020202020204" charset="0"/>
              </a:rPr>
              <a:t>: Levis </a:t>
            </a:r>
            <a:r>
              <a:rPr lang="en-US" sz="2000" dirty="0" err="1" smtClean="0">
                <a:latin typeface="Inter" panose="020B0604020202020204" charset="0"/>
                <a:ea typeface="Inter" panose="020B0604020202020204" charset="0"/>
              </a:rPr>
              <a:t>Gichuhi</a:t>
            </a:r>
            <a:endParaRPr sz="2000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428" name="Google Shape;428;p29"/>
          <p:cNvSpPr txBox="1"/>
          <p:nvPr/>
        </p:nvSpPr>
        <p:spPr>
          <a:xfrm>
            <a:off x="8302337" y="3033981"/>
            <a:ext cx="5579908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latin typeface="Inter"/>
                <a:ea typeface="Inter"/>
                <a:sym typeface="Inter"/>
              </a:rPr>
              <a:t>Levis.gichuhi@student.moringaschool.com</a:t>
            </a:r>
            <a:endParaRPr sz="2000" dirty="0"/>
          </a:p>
        </p:txBody>
      </p:sp>
      <p:sp>
        <p:nvSpPr>
          <p:cNvPr id="16" name="Google Shape;428;p29"/>
          <p:cNvSpPr txBox="1"/>
          <p:nvPr/>
        </p:nvSpPr>
        <p:spPr>
          <a:xfrm>
            <a:off x="8302337" y="2541721"/>
            <a:ext cx="5579908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latin typeface="Inter"/>
                <a:ea typeface="Inter"/>
                <a:sym typeface="Inter"/>
              </a:rPr>
              <a:t>gichuhilevis@gmail.com</a:t>
            </a:r>
            <a:endParaRPr sz="2000" dirty="0"/>
          </a:p>
        </p:txBody>
      </p:sp>
      <p:sp>
        <p:nvSpPr>
          <p:cNvPr id="17" name="Google Shape;427;p29"/>
          <p:cNvSpPr txBox="1"/>
          <p:nvPr/>
        </p:nvSpPr>
        <p:spPr>
          <a:xfrm>
            <a:off x="8302337" y="4018501"/>
            <a:ext cx="5579908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 smtClean="0">
                <a:latin typeface="Inter" panose="020B0604020202020204" charset="0"/>
                <a:ea typeface="Inter" panose="020B0604020202020204" charset="0"/>
              </a:rPr>
              <a:t>Github</a:t>
            </a:r>
            <a:r>
              <a:rPr lang="en-US" sz="2000" dirty="0" smtClean="0">
                <a:latin typeface="Inter" panose="020B0604020202020204" charset="0"/>
                <a:ea typeface="Inter" panose="020B0604020202020204" charset="0"/>
              </a:rPr>
              <a:t>: Levis-KG-Kim</a:t>
            </a:r>
            <a:endParaRPr sz="2000" dirty="0">
              <a:latin typeface="Inter" panose="020B0604020202020204" charset="0"/>
              <a:ea typeface="Inter" panose="020B0604020202020204" charset="0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07322"/>
            <a:ext cx="18288000" cy="9679781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27"/>
          <p:cNvSpPr txBox="1"/>
          <p:nvPr/>
        </p:nvSpPr>
        <p:spPr>
          <a:xfrm>
            <a:off x="1028700" y="8636936"/>
            <a:ext cx="162306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 smtClean="0">
                <a:solidFill>
                  <a:srgbClr val="FFFFFF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When man defied Gravity</a:t>
            </a:r>
            <a:endParaRPr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31"/>
          <p:cNvSpPr/>
          <p:nvPr/>
        </p:nvSpPr>
        <p:spPr>
          <a:xfrm>
            <a:off x="3002690" y="3904142"/>
            <a:ext cx="6297456" cy="2503117"/>
          </a:xfrm>
          <a:custGeom>
            <a:avLst/>
            <a:gdLst/>
            <a:ahLst/>
            <a:cxnLst/>
            <a:rect l="l" t="t" r="r" b="b"/>
            <a:pathLst>
              <a:path w="1658589" h="659257" extrusionOk="0">
                <a:moveTo>
                  <a:pt x="29505" y="0"/>
                </a:moveTo>
                <a:lnTo>
                  <a:pt x="1629084" y="0"/>
                </a:lnTo>
                <a:cubicBezTo>
                  <a:pt x="1636910" y="0"/>
                  <a:pt x="1644414" y="3109"/>
                  <a:pt x="1649948" y="8642"/>
                </a:cubicBezTo>
                <a:cubicBezTo>
                  <a:pt x="1655481" y="14175"/>
                  <a:pt x="1658589" y="21680"/>
                  <a:pt x="1658589" y="29505"/>
                </a:cubicBezTo>
                <a:lnTo>
                  <a:pt x="1658589" y="629752"/>
                </a:lnTo>
                <a:cubicBezTo>
                  <a:pt x="1658589" y="637577"/>
                  <a:pt x="1655481" y="645082"/>
                  <a:pt x="1649948" y="650615"/>
                </a:cubicBezTo>
                <a:cubicBezTo>
                  <a:pt x="1644414" y="656149"/>
                  <a:pt x="1636910" y="659257"/>
                  <a:pt x="1629084" y="659257"/>
                </a:cubicBezTo>
                <a:lnTo>
                  <a:pt x="29505" y="659257"/>
                </a:lnTo>
                <a:cubicBezTo>
                  <a:pt x="21680" y="659257"/>
                  <a:pt x="14175" y="656149"/>
                  <a:pt x="8642" y="650615"/>
                </a:cubicBezTo>
                <a:cubicBezTo>
                  <a:pt x="3109" y="645082"/>
                  <a:pt x="0" y="637577"/>
                  <a:pt x="0" y="629752"/>
                </a:cubicBezTo>
                <a:lnTo>
                  <a:pt x="0" y="29505"/>
                </a:lnTo>
                <a:cubicBezTo>
                  <a:pt x="0" y="21680"/>
                  <a:pt x="3109" y="14175"/>
                  <a:pt x="8642" y="8642"/>
                </a:cubicBezTo>
                <a:cubicBezTo>
                  <a:pt x="14175" y="3109"/>
                  <a:pt x="21680" y="0"/>
                  <a:pt x="2950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" name="Google Shape;518;p31"/>
          <p:cNvGrpSpPr/>
          <p:nvPr/>
        </p:nvGrpSpPr>
        <p:grpSpPr>
          <a:xfrm>
            <a:off x="9601199" y="3795646"/>
            <a:ext cx="6297456" cy="2611613"/>
            <a:chOff x="0" y="-28575"/>
            <a:chExt cx="1658589" cy="687832"/>
          </a:xfrm>
        </p:grpSpPr>
        <p:sp>
          <p:nvSpPr>
            <p:cNvPr id="519" name="Google Shape;519;p31"/>
            <p:cNvSpPr/>
            <p:nvPr/>
          </p:nvSpPr>
          <p:spPr>
            <a:xfrm>
              <a:off x="0" y="0"/>
              <a:ext cx="1658589" cy="659257"/>
            </a:xfrm>
            <a:custGeom>
              <a:avLst/>
              <a:gdLst/>
              <a:ahLst/>
              <a:cxnLst/>
              <a:rect l="l" t="t" r="r" b="b"/>
              <a:pathLst>
                <a:path w="1658589" h="659257" extrusionOk="0">
                  <a:moveTo>
                    <a:pt x="29505" y="0"/>
                  </a:moveTo>
                  <a:lnTo>
                    <a:pt x="1629084" y="0"/>
                  </a:lnTo>
                  <a:cubicBezTo>
                    <a:pt x="1636910" y="0"/>
                    <a:pt x="1644414" y="3109"/>
                    <a:pt x="1649948" y="8642"/>
                  </a:cubicBezTo>
                  <a:cubicBezTo>
                    <a:pt x="1655481" y="14175"/>
                    <a:pt x="1658589" y="21680"/>
                    <a:pt x="1658589" y="29505"/>
                  </a:cubicBezTo>
                  <a:lnTo>
                    <a:pt x="1658589" y="629752"/>
                  </a:lnTo>
                  <a:cubicBezTo>
                    <a:pt x="1658589" y="637577"/>
                    <a:pt x="1655481" y="645082"/>
                    <a:pt x="1649948" y="650615"/>
                  </a:cubicBezTo>
                  <a:cubicBezTo>
                    <a:pt x="1644414" y="656149"/>
                    <a:pt x="1636910" y="659257"/>
                    <a:pt x="1629084" y="659257"/>
                  </a:cubicBezTo>
                  <a:lnTo>
                    <a:pt x="29505" y="659257"/>
                  </a:lnTo>
                  <a:cubicBezTo>
                    <a:pt x="21680" y="659257"/>
                    <a:pt x="14175" y="656149"/>
                    <a:pt x="8642" y="650615"/>
                  </a:cubicBezTo>
                  <a:cubicBezTo>
                    <a:pt x="3109" y="645082"/>
                    <a:pt x="0" y="637577"/>
                    <a:pt x="0" y="629752"/>
                  </a:cubicBezTo>
                  <a:lnTo>
                    <a:pt x="0" y="29505"/>
                  </a:lnTo>
                  <a:cubicBezTo>
                    <a:pt x="0" y="21680"/>
                    <a:pt x="3109" y="14175"/>
                    <a:pt x="8642" y="8642"/>
                  </a:cubicBezTo>
                  <a:cubicBezTo>
                    <a:pt x="14175" y="3109"/>
                    <a:pt x="21680" y="0"/>
                    <a:pt x="295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1"/>
            <p:cNvSpPr txBox="1"/>
            <p:nvPr/>
          </p:nvSpPr>
          <p:spPr>
            <a:xfrm>
              <a:off x="0" y="-28575"/>
              <a:ext cx="1658589" cy="6878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36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2" name="Google Shape;522;p31"/>
          <p:cNvSpPr txBox="1"/>
          <p:nvPr/>
        </p:nvSpPr>
        <p:spPr>
          <a:xfrm>
            <a:off x="5946300" y="4500278"/>
            <a:ext cx="4070535" cy="1239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22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i="0" u="none" strike="noStrike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/>
                <a:ea typeface="Inter"/>
                <a:cs typeface="Inter"/>
                <a:sym typeface="Inter"/>
              </a:rPr>
              <a:t>Thank</a:t>
            </a:r>
            <a:endParaRPr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Google Shape;522;p31"/>
          <p:cNvSpPr txBox="1"/>
          <p:nvPr/>
        </p:nvSpPr>
        <p:spPr>
          <a:xfrm>
            <a:off x="9601199" y="4500278"/>
            <a:ext cx="3148728" cy="1239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22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/>
                <a:ea typeface="Inter"/>
                <a:cs typeface="Inter"/>
                <a:sym typeface="Inter"/>
              </a:rPr>
              <a:t>You</a:t>
            </a:r>
            <a:r>
              <a:rPr lang="en-US" sz="66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Inter"/>
                <a:ea typeface="Inter"/>
                <a:sym typeface="Inter"/>
              </a:rPr>
              <a:t>!</a:t>
            </a:r>
            <a:endParaRPr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0248"/>
            <a:ext cx="18288000" cy="44827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" name="Google Shape;142;p14"/>
          <p:cNvGrpSpPr/>
          <p:nvPr/>
        </p:nvGrpSpPr>
        <p:grpSpPr>
          <a:xfrm>
            <a:off x="5752415" y="5689148"/>
            <a:ext cx="8155224" cy="817462"/>
            <a:chOff x="-1" y="-48798"/>
            <a:chExt cx="10873632" cy="1089950"/>
          </a:xfrm>
        </p:grpSpPr>
        <p:sp>
          <p:nvSpPr>
            <p:cNvPr id="143" name="Google Shape;143;p14"/>
            <p:cNvSpPr txBox="1"/>
            <p:nvPr/>
          </p:nvSpPr>
          <p:spPr>
            <a:xfrm>
              <a:off x="-1" y="-48798"/>
              <a:ext cx="7103947" cy="804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lvl="0">
                <a:lnSpc>
                  <a:spcPct val="140000"/>
                </a:lnSpc>
              </a:pPr>
              <a:r>
                <a:rPr lang="en-US" sz="2800" dirty="0">
                  <a:solidFill>
                    <a:srgbClr val="FFFFFF"/>
                  </a:solidFill>
                  <a:latin typeface="Batang" pitchFamily="18" charset="-127"/>
                  <a:ea typeface="Batang" pitchFamily="18" charset="-127"/>
                  <a:cs typeface="Inter"/>
                  <a:sym typeface="Inter"/>
                </a:rPr>
                <a:t>Understanding the question </a:t>
              </a:r>
              <a:endParaRPr lang="en-US" sz="2800" dirty="0">
                <a:latin typeface="Batang" pitchFamily="18" charset="-127"/>
                <a:ea typeface="Batang" pitchFamily="18" charset="-127"/>
              </a:endParaRPr>
            </a:p>
          </p:txBody>
        </p:sp>
        <p:sp>
          <p:nvSpPr>
            <p:cNvPr id="144" name="Google Shape;144;p14"/>
            <p:cNvSpPr txBox="1"/>
            <p:nvPr/>
          </p:nvSpPr>
          <p:spPr>
            <a:xfrm>
              <a:off x="0" y="524088"/>
              <a:ext cx="10873631" cy="5170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smtClean="0">
                  <a:solidFill>
                    <a:srgbClr val="FFFFFF"/>
                  </a:solidFill>
                  <a:latin typeface="Inter"/>
                  <a:ea typeface="Inter"/>
                  <a:sym typeface="Inter"/>
                </a:rPr>
                <a:t>What does the business want to achieve</a:t>
              </a:r>
              <a:endParaRPr dirty="0"/>
            </a:p>
          </p:txBody>
        </p:sp>
      </p:grpSp>
      <p:cxnSp>
        <p:nvCxnSpPr>
          <p:cNvPr id="145" name="Google Shape;145;p14"/>
          <p:cNvCxnSpPr/>
          <p:nvPr/>
        </p:nvCxnSpPr>
        <p:spPr>
          <a:xfrm>
            <a:off x="5752416" y="6707402"/>
            <a:ext cx="12535584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6" name="Google Shape;146;p14"/>
          <p:cNvGrpSpPr/>
          <p:nvPr/>
        </p:nvGrpSpPr>
        <p:grpSpPr>
          <a:xfrm>
            <a:off x="5752416" y="6977383"/>
            <a:ext cx="8155223" cy="802294"/>
            <a:chOff x="0" y="-28575"/>
            <a:chExt cx="10873631" cy="1069726"/>
          </a:xfrm>
        </p:grpSpPr>
        <p:sp>
          <p:nvSpPr>
            <p:cNvPr id="147" name="Google Shape;147;p14"/>
            <p:cNvSpPr txBox="1"/>
            <p:nvPr/>
          </p:nvSpPr>
          <p:spPr>
            <a:xfrm>
              <a:off x="0" y="-28575"/>
              <a:ext cx="4408097" cy="74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3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99" b="1" dirty="0" smtClean="0">
                  <a:solidFill>
                    <a:srgbClr val="FFFFFF"/>
                  </a:solidFill>
                  <a:latin typeface="Batang" pitchFamily="18" charset="-127"/>
                  <a:ea typeface="Batang" pitchFamily="18" charset="-127"/>
                  <a:sym typeface="Inter"/>
                </a:rPr>
                <a:t>Analysis process</a:t>
              </a:r>
              <a:endParaRPr dirty="0">
                <a:latin typeface="Batang" pitchFamily="18" charset="-127"/>
                <a:ea typeface="Batang" pitchFamily="18" charset="-127"/>
              </a:endParaRPr>
            </a:p>
          </p:txBody>
        </p:sp>
        <p:sp>
          <p:nvSpPr>
            <p:cNvPr id="148" name="Google Shape;148;p14"/>
            <p:cNvSpPr txBox="1"/>
            <p:nvPr/>
          </p:nvSpPr>
          <p:spPr>
            <a:xfrm>
              <a:off x="0" y="524087"/>
              <a:ext cx="10873631" cy="5170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smtClean="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Key Metrics factored in during the data analysis with relevant charts</a:t>
              </a:r>
              <a:r>
                <a:rPr lang="en-US" sz="1800" b="0" i="0" u="none" strike="noStrike" cap="none" dirty="0" smtClean="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endParaRPr dirty="0"/>
            </a:p>
          </p:txBody>
        </p:sp>
      </p:grpSp>
      <p:cxnSp>
        <p:nvCxnSpPr>
          <p:cNvPr id="149" name="Google Shape;149;p14"/>
          <p:cNvCxnSpPr/>
          <p:nvPr/>
        </p:nvCxnSpPr>
        <p:spPr>
          <a:xfrm>
            <a:off x="5752416" y="7980470"/>
            <a:ext cx="12535584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50" name="Google Shape;150;p14"/>
          <p:cNvGrpSpPr/>
          <p:nvPr/>
        </p:nvGrpSpPr>
        <p:grpSpPr>
          <a:xfrm>
            <a:off x="5752415" y="8275449"/>
            <a:ext cx="8155223" cy="802294"/>
            <a:chOff x="0" y="-28575"/>
            <a:chExt cx="10873631" cy="1069726"/>
          </a:xfrm>
        </p:grpSpPr>
        <p:sp>
          <p:nvSpPr>
            <p:cNvPr id="151" name="Google Shape;151;p14"/>
            <p:cNvSpPr txBox="1"/>
            <p:nvPr/>
          </p:nvSpPr>
          <p:spPr>
            <a:xfrm>
              <a:off x="0" y="-28575"/>
              <a:ext cx="4408097" cy="74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3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99" b="1" dirty="0" smtClean="0">
                  <a:solidFill>
                    <a:srgbClr val="FFFFFF"/>
                  </a:solidFill>
                  <a:latin typeface="Batang" pitchFamily="18" charset="-127"/>
                  <a:ea typeface="Batang" pitchFamily="18" charset="-127"/>
                  <a:sym typeface="Inter"/>
                </a:rPr>
                <a:t>Conclusion</a:t>
              </a:r>
              <a:endParaRPr dirty="0">
                <a:latin typeface="Batang" pitchFamily="18" charset="-127"/>
                <a:ea typeface="Batang" pitchFamily="18" charset="-127"/>
              </a:endParaRPr>
            </a:p>
          </p:txBody>
        </p:sp>
        <p:sp>
          <p:nvSpPr>
            <p:cNvPr id="152" name="Google Shape;152;p14"/>
            <p:cNvSpPr txBox="1"/>
            <p:nvPr/>
          </p:nvSpPr>
          <p:spPr>
            <a:xfrm>
              <a:off x="0" y="524087"/>
              <a:ext cx="10873631" cy="5170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0" i="0" u="none" strike="noStrike" cap="none" dirty="0" smtClean="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 Giving recommendations according to insights gained from the data </a:t>
              </a:r>
              <a:endParaRPr dirty="0"/>
            </a:p>
          </p:txBody>
        </p:sp>
      </p:grpSp>
      <p:cxnSp>
        <p:nvCxnSpPr>
          <p:cNvPr id="153" name="Google Shape;153;p14"/>
          <p:cNvCxnSpPr/>
          <p:nvPr/>
        </p:nvCxnSpPr>
        <p:spPr>
          <a:xfrm>
            <a:off x="5752416" y="9253538"/>
            <a:ext cx="12535584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4" name="Google Shape;154;p14"/>
          <p:cNvSpPr txBox="1"/>
          <p:nvPr/>
        </p:nvSpPr>
        <p:spPr>
          <a:xfrm>
            <a:off x="1028700" y="5811475"/>
            <a:ext cx="3025200" cy="5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Batang" pitchFamily="18" charset="-127"/>
                <a:ea typeface="Batang" pitchFamily="18" charset="-127"/>
                <a:cs typeface="Inter"/>
                <a:sym typeface="Inter"/>
              </a:rPr>
              <a:t>Contents</a:t>
            </a:r>
            <a:endParaRPr dirty="0">
              <a:latin typeface="Batang" pitchFamily="18" charset="-127"/>
              <a:ea typeface="Batang" pitchFamily="18" charset="-127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1028698"/>
            <a:ext cx="16230600" cy="8226238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5"/>
          <p:cNvSpPr txBox="1"/>
          <p:nvPr/>
        </p:nvSpPr>
        <p:spPr>
          <a:xfrm>
            <a:off x="1595713" y="1637974"/>
            <a:ext cx="15096565" cy="295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Black" pitchFamily="34" charset="0"/>
                <a:ea typeface="BatangChe" pitchFamily="49" charset="-127"/>
                <a:cs typeface="Inter"/>
                <a:sym typeface="Inter"/>
              </a:rPr>
              <a:t>???</a:t>
            </a:r>
            <a:r>
              <a:rPr lang="en-US" sz="2400" b="1" i="0" u="none" strike="noStrike" cap="none" dirty="0" smtClean="0">
                <a:solidFill>
                  <a:srgbClr val="000000"/>
                </a:solidFill>
                <a:latin typeface="Aharoni" pitchFamily="2" charset="-79"/>
                <a:ea typeface="BatangChe" pitchFamily="49" charset="-127"/>
                <a:cs typeface="Aharoni" pitchFamily="2" charset="-79"/>
                <a:sym typeface="Inter"/>
              </a:rPr>
              <a:t>Understanding the question at hand</a:t>
            </a:r>
            <a:r>
              <a:rPr lang="en-US" sz="2400" b="1" i="0" u="none" strike="noStrike" cap="none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Black" pitchFamily="34" charset="0"/>
                <a:ea typeface="BatangChe" pitchFamily="49" charset="-127"/>
                <a:cs typeface="Inter"/>
                <a:sym typeface="Inter"/>
              </a:rPr>
              <a:t>???</a:t>
            </a:r>
            <a:endParaRPr sz="2400" dirty="0">
              <a:solidFill>
                <a:schemeClr val="tx1">
                  <a:lumMod val="50000"/>
                  <a:lumOff val="50000"/>
                </a:schemeClr>
              </a:solidFill>
              <a:latin typeface="Arial Black" pitchFamily="34" charset="0"/>
              <a:ea typeface="BatangChe" pitchFamily="49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95713" y="3018159"/>
            <a:ext cx="1321397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Batang" pitchFamily="18" charset="-127"/>
                <a:ea typeface="Batang" pitchFamily="18" charset="-127"/>
              </a:rPr>
              <a:t>PURCHASING AND OPERATING AIRPLANES FOR COMMERCIAL AND PRIVATE ENTERPRISES</a:t>
            </a:r>
            <a:endParaRPr lang="en-US" sz="4400" dirty="0">
              <a:latin typeface="Batang" pitchFamily="18" charset="-127"/>
              <a:ea typeface="Batang" pitchFamily="18" charset="-127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19200" y="2031929"/>
            <a:ext cx="15777882" cy="13151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6"/>
          <p:cNvSpPr txBox="1"/>
          <p:nvPr/>
        </p:nvSpPr>
        <p:spPr>
          <a:xfrm>
            <a:off x="663388" y="2419873"/>
            <a:ext cx="81153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>
                <a:latin typeface="Batang" pitchFamily="18" charset="-127"/>
                <a:ea typeface="Batang" pitchFamily="18" charset="-127"/>
                <a:sym typeface="Inter SemiBold"/>
              </a:rPr>
              <a:t>Aircraft Make &amp; Model</a:t>
            </a:r>
            <a:endParaRPr sz="3600" dirty="0">
              <a:latin typeface="Batang" pitchFamily="18" charset="-127"/>
              <a:ea typeface="Batang" pitchFamily="18" charset="-127"/>
            </a:endParaRPr>
          </a:p>
        </p:txBody>
      </p:sp>
      <p:sp>
        <p:nvSpPr>
          <p:cNvPr id="11" name="Google Shape;178;p16"/>
          <p:cNvSpPr txBox="1"/>
          <p:nvPr/>
        </p:nvSpPr>
        <p:spPr>
          <a:xfrm>
            <a:off x="663388" y="4155985"/>
            <a:ext cx="81153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 smtClean="0">
                <a:solidFill>
                  <a:srgbClr val="000000"/>
                </a:solidFill>
                <a:latin typeface="BatangChe" pitchFamily="49" charset="-127"/>
                <a:ea typeface="BatangChe" pitchFamily="49" charset="-127"/>
                <a:cs typeface="Inter SemiBold"/>
                <a:sym typeface="Inter SemiBold"/>
              </a:rPr>
              <a:t>Type of Engine</a:t>
            </a:r>
            <a:endParaRPr sz="3600" dirty="0">
              <a:latin typeface="BatangChe" pitchFamily="49" charset="-127"/>
              <a:ea typeface="BatangChe" pitchFamily="49" charset="-127"/>
            </a:endParaRPr>
          </a:p>
        </p:txBody>
      </p:sp>
      <p:sp>
        <p:nvSpPr>
          <p:cNvPr id="12" name="Google Shape;178;p16"/>
          <p:cNvSpPr txBox="1"/>
          <p:nvPr/>
        </p:nvSpPr>
        <p:spPr>
          <a:xfrm>
            <a:off x="663388" y="5731095"/>
            <a:ext cx="81153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 smtClean="0">
                <a:solidFill>
                  <a:srgbClr val="000000"/>
                </a:solidFill>
                <a:latin typeface="Batang" pitchFamily="18" charset="-127"/>
                <a:ea typeface="Batang" pitchFamily="18" charset="-127"/>
                <a:cs typeface="Inter SemiBold"/>
                <a:sym typeface="Inter SemiBold"/>
              </a:rPr>
              <a:t>Number of Engines</a:t>
            </a:r>
            <a:endParaRPr sz="3600" dirty="0">
              <a:latin typeface="Batang" pitchFamily="18" charset="-127"/>
              <a:ea typeface="Batang" pitchFamily="18" charset="-127"/>
            </a:endParaRPr>
          </a:p>
        </p:txBody>
      </p:sp>
      <p:sp>
        <p:nvSpPr>
          <p:cNvPr id="13" name="Google Shape;178;p16"/>
          <p:cNvSpPr txBox="1"/>
          <p:nvPr/>
        </p:nvSpPr>
        <p:spPr>
          <a:xfrm>
            <a:off x="663388" y="7484932"/>
            <a:ext cx="81153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 smtClean="0">
                <a:solidFill>
                  <a:srgbClr val="000000"/>
                </a:solidFill>
                <a:latin typeface="Batang" pitchFamily="18" charset="-127"/>
                <a:ea typeface="Batang" pitchFamily="18" charset="-127"/>
                <a:cs typeface="Inter SemiBold"/>
                <a:sym typeface="Inter SemiBold"/>
              </a:rPr>
              <a:t>Amateur Build</a:t>
            </a:r>
            <a:endParaRPr sz="3600" dirty="0">
              <a:latin typeface="Batang" pitchFamily="18" charset="-127"/>
              <a:ea typeface="Batang" pitchFamily="18" charset="-127"/>
            </a:endParaRPr>
          </a:p>
        </p:txBody>
      </p:sp>
      <p:sp>
        <p:nvSpPr>
          <p:cNvPr id="17" name="Google Shape;179;p16"/>
          <p:cNvSpPr txBox="1"/>
          <p:nvPr/>
        </p:nvSpPr>
        <p:spPr>
          <a:xfrm>
            <a:off x="7763435" y="7253831"/>
            <a:ext cx="81153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Which aircrafts are safer, those amateur built or the alternatives.</a:t>
            </a:r>
            <a:endParaRPr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Google Shape;179;p16"/>
          <p:cNvSpPr txBox="1"/>
          <p:nvPr/>
        </p:nvSpPr>
        <p:spPr>
          <a:xfrm>
            <a:off x="7763435" y="5484873"/>
            <a:ext cx="81153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 smtClean="0">
                <a:solidFill>
                  <a:srgbClr val="000000"/>
                </a:solidFill>
                <a:latin typeface="Arial" pitchFamily="34" charset="0"/>
                <a:ea typeface="Inter"/>
                <a:cs typeface="Arial" pitchFamily="34" charset="0"/>
                <a:sym typeface="Inter"/>
              </a:rPr>
              <a:t>Incase of damage of one engine are more engines relevant considering how helpful they have been in accidents.</a:t>
            </a:r>
            <a:endParaRPr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Google Shape;179;p16"/>
          <p:cNvSpPr txBox="1"/>
          <p:nvPr/>
        </p:nvSpPr>
        <p:spPr>
          <a:xfrm>
            <a:off x="7763435" y="4005768"/>
            <a:ext cx="81153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Different types of engines fair variedly during the occurrence of accident. It also answers the question of durability </a:t>
            </a:r>
            <a:r>
              <a:rPr lang="en-US" sz="2000" dirty="0"/>
              <a:t>,</a:t>
            </a:r>
            <a:r>
              <a:rPr lang="en-US" sz="2000" dirty="0" smtClean="0"/>
              <a:t>maintenance and probability of occurrence of risk.</a:t>
            </a:r>
            <a:endParaRPr sz="2000" dirty="0"/>
          </a:p>
        </p:txBody>
      </p:sp>
      <p:sp>
        <p:nvSpPr>
          <p:cNvPr id="20" name="Google Shape;179;p16"/>
          <p:cNvSpPr txBox="1"/>
          <p:nvPr/>
        </p:nvSpPr>
        <p:spPr>
          <a:xfrm>
            <a:off x="7763435" y="2173651"/>
            <a:ext cx="8115300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>Considering the many makes and models of airplanes in the market, we have to get  the safest for the passengers and most resilient incase of accidents. </a:t>
            </a:r>
            <a:endParaRPr sz="2400" dirty="0"/>
          </a:p>
        </p:txBody>
      </p:sp>
      <p:sp>
        <p:nvSpPr>
          <p:cNvPr id="2" name="Rectangle 1"/>
          <p:cNvSpPr/>
          <p:nvPr/>
        </p:nvSpPr>
        <p:spPr>
          <a:xfrm>
            <a:off x="6698876" y="1547989"/>
            <a:ext cx="119903" cy="735105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63388" y="347660"/>
            <a:ext cx="79897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Batang" pitchFamily="18" charset="-127"/>
                <a:ea typeface="Batang" pitchFamily="18" charset="-127"/>
              </a:rPr>
              <a:t>Key Metrics to factor in when purchasing airplanes</a:t>
            </a:r>
            <a:endParaRPr lang="en-US" sz="3600" b="1" dirty="0">
              <a:latin typeface="Batang" pitchFamily="18" charset="-127"/>
              <a:ea typeface="Batang" pitchFamily="18" charset="-127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0"/>
            <a:ext cx="16230600" cy="656216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8"/>
          <p:cNvSpPr txBox="1"/>
          <p:nvPr/>
        </p:nvSpPr>
        <p:spPr>
          <a:xfrm>
            <a:off x="2232211" y="4779084"/>
            <a:ext cx="13823577" cy="1428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600" i="0" u="none" strike="noStrike" cap="none" dirty="0" smtClean="0">
                <a:solidFill>
                  <a:srgbClr val="000000"/>
                </a:solidFill>
                <a:latin typeface="Batang" pitchFamily="18" charset="-127"/>
                <a:ea typeface="Batang" pitchFamily="18" charset="-127"/>
                <a:cs typeface="Inter"/>
                <a:sym typeface="Inter"/>
              </a:rPr>
              <a:t>Analysis Process</a:t>
            </a:r>
            <a:endParaRPr sz="6000" dirty="0">
              <a:latin typeface="Batang" pitchFamily="18" charset="-127"/>
              <a:ea typeface="Batang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90680" y="7117975"/>
            <a:ext cx="105066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Batang" pitchFamily="18" charset="-127"/>
                <a:ea typeface="Batang" pitchFamily="18" charset="-127"/>
                <a:cs typeface="Inter"/>
                <a:sym typeface="Inter"/>
              </a:rPr>
              <a:t>with data visualization and advanced analytics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1" name="Google Shape;191;p17"/>
          <p:cNvCxnSpPr/>
          <p:nvPr/>
        </p:nvCxnSpPr>
        <p:spPr>
          <a:xfrm>
            <a:off x="9144000" y="3367488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3" name="Google Shape;193;p17"/>
          <p:cNvCxnSpPr/>
          <p:nvPr/>
        </p:nvCxnSpPr>
        <p:spPr>
          <a:xfrm>
            <a:off x="9144000" y="619909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4" name="Google Shape;194;p17"/>
          <p:cNvCxnSpPr/>
          <p:nvPr/>
        </p:nvCxnSpPr>
        <p:spPr>
          <a:xfrm>
            <a:off x="9144000" y="904572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5" name="Google Shape;195;p17"/>
          <p:cNvSpPr txBox="1"/>
          <p:nvPr/>
        </p:nvSpPr>
        <p:spPr>
          <a:xfrm>
            <a:off x="1028699" y="1114425"/>
            <a:ext cx="7147500" cy="54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smtClean="0">
                <a:latin typeface="Batang" pitchFamily="18" charset="-127"/>
                <a:ea typeface="Batang" pitchFamily="18" charset="-127"/>
                <a:sym typeface="Inter SemiBold"/>
              </a:rPr>
              <a:t>Aircraft Risk Assessment</a:t>
            </a:r>
            <a:endParaRPr sz="4400" dirty="0">
              <a:latin typeface="Batang" pitchFamily="18" charset="-127"/>
              <a:ea typeface="Batang" pitchFamily="18" charset="-127"/>
            </a:endParaRPr>
          </a:p>
        </p:txBody>
      </p:sp>
      <p:grpSp>
        <p:nvGrpSpPr>
          <p:cNvPr id="196" name="Google Shape;196;p17"/>
          <p:cNvGrpSpPr/>
          <p:nvPr/>
        </p:nvGrpSpPr>
        <p:grpSpPr>
          <a:xfrm>
            <a:off x="9144000" y="1738789"/>
            <a:ext cx="8115300" cy="1294684"/>
            <a:chOff x="0" y="-28575"/>
            <a:chExt cx="10820400" cy="1726245"/>
          </a:xfrm>
        </p:grpSpPr>
        <p:sp>
          <p:nvSpPr>
            <p:cNvPr id="197" name="Google Shape;197;p17"/>
            <p:cNvSpPr txBox="1"/>
            <p:nvPr/>
          </p:nvSpPr>
          <p:spPr>
            <a:xfrm>
              <a:off x="0" y="-28575"/>
              <a:ext cx="6112167" cy="74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3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99" dirty="0" smtClean="0">
                  <a:latin typeface="Inter"/>
                  <a:ea typeface="Inter"/>
                  <a:sym typeface="Inter"/>
                </a:rPr>
                <a:t>Severity of a hazard</a:t>
              </a:r>
              <a:endParaRPr dirty="0"/>
            </a:p>
          </p:txBody>
        </p:sp>
        <p:sp>
          <p:nvSpPr>
            <p:cNvPr id="198" name="Google Shape;198;p17"/>
            <p:cNvSpPr txBox="1"/>
            <p:nvPr/>
          </p:nvSpPr>
          <p:spPr>
            <a:xfrm>
              <a:off x="0" y="548639"/>
              <a:ext cx="10820400" cy="11490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lvl="3" indent="-285750">
                <a:lnSpc>
                  <a:spcPct val="140000"/>
                </a:lnSpc>
                <a:buFont typeface="Arial" pitchFamily="34" charset="0"/>
                <a:buChar char="•"/>
              </a:pPr>
              <a:r>
                <a:rPr lang="en-US" sz="2000" dirty="0" smtClean="0"/>
                <a:t>Impact on safety of occupants</a:t>
              </a:r>
            </a:p>
            <a:p>
              <a:pPr marL="285750" lvl="3" indent="-285750">
                <a:lnSpc>
                  <a:spcPct val="140000"/>
                </a:lnSpc>
                <a:buFont typeface="Arial" pitchFamily="34" charset="0"/>
                <a:buChar char="•"/>
              </a:pPr>
              <a:r>
                <a:rPr lang="en-US" sz="2000" dirty="0" smtClean="0"/>
                <a:t>How safe is the aircraft when potential hazards are considered</a:t>
              </a:r>
              <a:endParaRPr sz="2000" dirty="0"/>
            </a:p>
          </p:txBody>
        </p:sp>
      </p:grpSp>
      <p:grpSp>
        <p:nvGrpSpPr>
          <p:cNvPr id="199" name="Google Shape;199;p17"/>
          <p:cNvGrpSpPr/>
          <p:nvPr/>
        </p:nvGrpSpPr>
        <p:grpSpPr>
          <a:xfrm>
            <a:off x="9144000" y="3778500"/>
            <a:ext cx="8115300" cy="1984105"/>
            <a:chOff x="0" y="-28575"/>
            <a:chExt cx="10820400" cy="2645475"/>
          </a:xfrm>
        </p:grpSpPr>
        <p:sp>
          <p:nvSpPr>
            <p:cNvPr id="200" name="Google Shape;200;p17"/>
            <p:cNvSpPr txBox="1"/>
            <p:nvPr/>
          </p:nvSpPr>
          <p:spPr>
            <a:xfrm>
              <a:off x="0" y="-28575"/>
              <a:ext cx="6112167" cy="74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3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99" dirty="0" smtClean="0">
                  <a:latin typeface="Inter"/>
                  <a:ea typeface="Inter"/>
                  <a:sym typeface="Inter"/>
                </a:rPr>
                <a:t>Probability of occurrence</a:t>
              </a:r>
              <a:endParaRPr dirty="0"/>
            </a:p>
          </p:txBody>
        </p:sp>
        <p:sp>
          <p:nvSpPr>
            <p:cNvPr id="201" name="Google Shape;201;p17"/>
            <p:cNvSpPr txBox="1"/>
            <p:nvPr/>
          </p:nvSpPr>
          <p:spPr>
            <a:xfrm>
              <a:off x="0" y="548640"/>
              <a:ext cx="10820400" cy="20682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Char char="•"/>
              </a:pPr>
              <a:r>
                <a:rPr lang="en-US" sz="1800" dirty="0" smtClean="0">
                  <a:latin typeface="Arial" pitchFamily="34" charset="0"/>
                  <a:ea typeface="Inter"/>
                  <a:cs typeface="Arial" pitchFamily="34" charset="0"/>
                  <a:sym typeface="Inter"/>
                </a:rPr>
                <a:t>Making direct numerical estimates on probability if data allows</a:t>
              </a:r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Char char="•"/>
              </a:pPr>
              <a:r>
                <a:rPr lang="en-US" sz="1800" b="0" i="0" u="none" strike="noStrike" cap="none" dirty="0" smtClean="0">
                  <a:solidFill>
                    <a:srgbClr val="000000"/>
                  </a:solidFill>
                  <a:latin typeface="Arial" pitchFamily="34" charset="0"/>
                  <a:ea typeface="Inter"/>
                  <a:cs typeface="Arial" pitchFamily="34" charset="0"/>
                  <a:sym typeface="Inter"/>
                </a:rPr>
                <a:t>Historical data of failure rates</a:t>
              </a:r>
            </a:p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Char char="•"/>
              </a:pPr>
              <a:r>
                <a:rPr lang="en-US" sz="1800" dirty="0" smtClean="0">
                  <a:latin typeface="Arial" pitchFamily="34" charset="0"/>
                  <a:ea typeface="Inter"/>
                  <a:cs typeface="Arial" pitchFamily="34" charset="0"/>
                  <a:sym typeface="Inter"/>
                </a:rPr>
                <a:t>Manifestation data associated with human error needs subjective assessment</a:t>
              </a:r>
              <a:r>
                <a:rPr lang="en-US" sz="1800" b="0" i="0" u="none" strike="noStrike" cap="none" dirty="0" smtClean="0">
                  <a:solidFill>
                    <a:srgbClr val="000000"/>
                  </a:solidFill>
                  <a:latin typeface="Arial" pitchFamily="34" charset="0"/>
                  <a:ea typeface="Inter"/>
                  <a:cs typeface="Arial" pitchFamily="34" charset="0"/>
                  <a:sym typeface="Inter"/>
                </a:rPr>
                <a:t> </a:t>
              </a:r>
              <a:endParaRPr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05" name="Google Shape;205;p17"/>
          <p:cNvGrpSpPr/>
          <p:nvPr/>
        </p:nvGrpSpPr>
        <p:grpSpPr>
          <a:xfrm>
            <a:off x="9144000" y="6694526"/>
            <a:ext cx="8115300" cy="1596306"/>
            <a:chOff x="0" y="-28575"/>
            <a:chExt cx="10820400" cy="2128409"/>
          </a:xfrm>
        </p:grpSpPr>
        <p:sp>
          <p:nvSpPr>
            <p:cNvPr id="206" name="Google Shape;206;p17"/>
            <p:cNvSpPr txBox="1"/>
            <p:nvPr/>
          </p:nvSpPr>
          <p:spPr>
            <a:xfrm>
              <a:off x="0" y="-28575"/>
              <a:ext cx="6112167" cy="746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3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99" dirty="0" smtClean="0">
                  <a:latin typeface="Inter"/>
                  <a:ea typeface="Inter"/>
                  <a:sym typeface="Inter"/>
                </a:rPr>
                <a:t>Tolerability of risk</a:t>
              </a:r>
              <a:endParaRPr dirty="0"/>
            </a:p>
          </p:txBody>
        </p:sp>
        <p:sp>
          <p:nvSpPr>
            <p:cNvPr id="207" name="Google Shape;207;p17"/>
            <p:cNvSpPr txBox="1"/>
            <p:nvPr/>
          </p:nvSpPr>
          <p:spPr>
            <a:xfrm>
              <a:off x="0" y="548640"/>
              <a:ext cx="10820400" cy="15511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85750" marR="0" lvl="1" indent="-2857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Font typeface="Arial" pitchFamily="34" charset="0"/>
                <a:buChar char="•"/>
              </a:pPr>
              <a:r>
                <a:rPr lang="en-US" sz="1800" b="0" i="0" u="none" strike="noStrike" cap="none" dirty="0" smtClean="0">
                  <a:solidFill>
                    <a:srgbClr val="000000"/>
                  </a:solidFill>
                  <a:latin typeface="Arial" pitchFamily="34" charset="0"/>
                  <a:ea typeface="Inter"/>
                  <a:cs typeface="Arial" pitchFamily="34" charset="0"/>
                  <a:sym typeface="Inter"/>
                </a:rPr>
                <a:t>After satisfactory analysis of the two perspectives above, tolerability of risk that each aircraft poses can be determined. We multiply the severity by probability to get a comparable metric for comparison.</a:t>
              </a:r>
              <a:endParaRPr dirty="0">
                <a:latin typeface="Arial" pitchFamily="34" charset="0"/>
                <a:cs typeface="Arial" pitchFamily="34" charset="0"/>
              </a:endParaRPr>
            </a:p>
          </p:txBody>
        </p:sp>
      </p:grpSp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3815083639"/>
              </p:ext>
            </p:extLst>
          </p:nvPr>
        </p:nvGraphicFramePr>
        <p:xfrm>
          <a:off x="0" y="2171700"/>
          <a:ext cx="8793449" cy="7081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1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699" y="3836894"/>
            <a:ext cx="5158924" cy="4041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19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551" y="3836894"/>
            <a:ext cx="5158800" cy="3906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9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0501" y="3836894"/>
            <a:ext cx="5158800" cy="3930594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19"/>
          <p:cNvSpPr txBox="1"/>
          <p:nvPr/>
        </p:nvSpPr>
        <p:spPr>
          <a:xfrm>
            <a:off x="1028823" y="2671743"/>
            <a:ext cx="5158800" cy="344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 dirty="0" smtClean="0">
                <a:latin typeface="Inter"/>
                <a:ea typeface="Inter"/>
                <a:sym typeface="Inter"/>
              </a:rPr>
              <a:t>Casualties by Engine Type</a:t>
            </a:r>
            <a:endParaRPr dirty="0"/>
          </a:p>
        </p:txBody>
      </p:sp>
      <p:sp>
        <p:nvSpPr>
          <p:cNvPr id="235" name="Google Shape;235;p19"/>
          <p:cNvSpPr txBox="1"/>
          <p:nvPr/>
        </p:nvSpPr>
        <p:spPr>
          <a:xfrm>
            <a:off x="7232073" y="2499452"/>
            <a:ext cx="3823854" cy="689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 dirty="0" smtClean="0">
                <a:latin typeface="Inter"/>
                <a:ea typeface="Inter"/>
                <a:sym typeface="Inter"/>
              </a:rPr>
              <a:t>Casualties by Number of Engines</a:t>
            </a:r>
          </a:p>
        </p:txBody>
      </p:sp>
      <p:sp>
        <p:nvSpPr>
          <p:cNvPr id="15" name="Google Shape;235;p19"/>
          <p:cNvSpPr txBox="1"/>
          <p:nvPr/>
        </p:nvSpPr>
        <p:spPr>
          <a:xfrm>
            <a:off x="12100501" y="2671742"/>
            <a:ext cx="5158800" cy="344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 dirty="0" smtClean="0">
                <a:latin typeface="Inter"/>
                <a:ea typeface="Inter"/>
                <a:sym typeface="Inter"/>
              </a:rPr>
              <a:t>Safety by Engine Type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83226" y="663220"/>
            <a:ext cx="100272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Batang" panose="020B0604020202020204" charset="-127"/>
                <a:ea typeface="Batang" panose="020B0604020202020204" charset="-127"/>
              </a:rPr>
              <a:t>Severity of Hazard</a:t>
            </a:r>
            <a:endParaRPr lang="en-US" sz="6000" b="1" dirty="0">
              <a:latin typeface="Batang" panose="020B0604020202020204" charset="-127"/>
              <a:ea typeface="Batang" panose="020B0604020202020204" charset="-127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0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345" y="2887147"/>
            <a:ext cx="9621982" cy="6069817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0"/>
          <p:cNvSpPr txBox="1"/>
          <p:nvPr/>
        </p:nvSpPr>
        <p:spPr>
          <a:xfrm>
            <a:off x="11367654" y="4102939"/>
            <a:ext cx="6224154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/>
              <a:t>Clearly, the number of accidents has increased over th</a:t>
            </a:r>
            <a:r>
              <a:rPr lang="en-US" sz="2800" dirty="0" smtClean="0"/>
              <a:t>e years. </a:t>
            </a:r>
          </a:p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/>
              <a:t>The rate varies by model and make. </a:t>
            </a:r>
          </a:p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smtClean="0"/>
              <a:t>In regards to, Industry generally aircraft damage has remained almost constant.</a:t>
            </a:r>
            <a:endParaRPr sz="2800" dirty="0"/>
          </a:p>
        </p:txBody>
      </p:sp>
      <p:sp>
        <p:nvSpPr>
          <p:cNvPr id="259" name="Google Shape;259;p20"/>
          <p:cNvSpPr txBox="1"/>
          <p:nvPr/>
        </p:nvSpPr>
        <p:spPr>
          <a:xfrm>
            <a:off x="1205345" y="1040488"/>
            <a:ext cx="10162309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 dirty="0" smtClean="0">
                <a:solidFill>
                  <a:srgbClr val="000000"/>
                </a:solidFill>
                <a:latin typeface="Batang" panose="020B0604020202020204" charset="-127"/>
                <a:ea typeface="Batang" panose="020B0604020202020204" charset="-127"/>
                <a:cs typeface="Inter SemiBold"/>
                <a:sym typeface="Inter SemiBold"/>
              </a:rPr>
              <a:t>Probability of occurrence</a:t>
            </a:r>
            <a:endParaRPr sz="6000" b="1" dirty="0">
              <a:latin typeface="Batang" panose="020B0604020202020204" charset="-127"/>
              <a:ea typeface="Batang" panose="020B0604020202020204" charset="-127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21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452" y="3563562"/>
            <a:ext cx="7276474" cy="50814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0" name="Google Shape;280;p21"/>
          <p:cNvCxnSpPr/>
          <p:nvPr/>
        </p:nvCxnSpPr>
        <p:spPr>
          <a:xfrm>
            <a:off x="10085046" y="8095298"/>
            <a:ext cx="8202954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1" name="Google Shape;281;p21"/>
          <p:cNvCxnSpPr/>
          <p:nvPr/>
        </p:nvCxnSpPr>
        <p:spPr>
          <a:xfrm>
            <a:off x="10085046" y="8478202"/>
            <a:ext cx="8202954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5" name="Google Shape;285;p21"/>
          <p:cNvSpPr txBox="1"/>
          <p:nvPr/>
        </p:nvSpPr>
        <p:spPr>
          <a:xfrm>
            <a:off x="1255452" y="1471012"/>
            <a:ext cx="7871435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 dirty="0" smtClean="0">
                <a:solidFill>
                  <a:srgbClr val="000000"/>
                </a:solidFill>
                <a:latin typeface="Batang" panose="020B0604020202020204" charset="-127"/>
                <a:ea typeface="Batang" panose="020B0604020202020204" charset="-127"/>
                <a:cs typeface="Inter SemiBold"/>
                <a:sym typeface="Inter SemiBold"/>
              </a:rPr>
              <a:t>Tolerability of Risk</a:t>
            </a:r>
            <a:endParaRPr sz="6000" b="1" dirty="0">
              <a:latin typeface="Batang" panose="020B0604020202020204" charset="-127"/>
              <a:ea typeface="Batang" panose="020B060402020202020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871364" y="3563562"/>
            <a:ext cx="75438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composite assessment of risk to assist in comparing risks is derived in two ways:</a:t>
            </a:r>
          </a:p>
          <a:p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Multiplying the severity and probability values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Computing the correlation between the different metrics</a:t>
            </a:r>
            <a:endParaRPr lang="en-US" sz="32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</TotalTime>
  <Words>428</Words>
  <Application>Microsoft Office PowerPoint</Application>
  <PresentationFormat>Custom</PresentationFormat>
  <Paragraphs>73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 Black</vt:lpstr>
      <vt:lpstr>Inter SemiBold</vt:lpstr>
      <vt:lpstr>Calibri</vt:lpstr>
      <vt:lpstr>Bahnschrift</vt:lpstr>
      <vt:lpstr>Batang</vt:lpstr>
      <vt:lpstr>Aharoni</vt:lpstr>
      <vt:lpstr>BatangChe</vt:lpstr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Edward Thandi</dc:creator>
  <cp:lastModifiedBy>Windows User</cp:lastModifiedBy>
  <cp:revision>23</cp:revision>
  <dcterms:modified xsi:type="dcterms:W3CDTF">2024-09-27T10:27:18Z</dcterms:modified>
</cp:coreProperties>
</file>